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95"/>
  </p:normalViewPr>
  <p:slideViewPr>
    <p:cSldViewPr snapToGrid="0" snapToObjects="1">
      <p:cViewPr varScale="1">
        <p:scale>
          <a:sx n="77" d="100"/>
          <a:sy n="77"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394003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416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138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955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1560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30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046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104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903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659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894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57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005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112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092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279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gi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flubaroo.com/hc/quizzes-in-google-forms" TargetMode="External"/><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n"/>
              <a:t>G Suite Elevator Pitches</a:t>
            </a:r>
          </a:p>
        </p:txBody>
      </p:sp>
      <p:sp>
        <p:nvSpPr>
          <p:cNvPr id="68" name="Shape 68"/>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a:spcBef>
                <a:spcPts val="0"/>
              </a:spcBef>
              <a:buNone/>
            </a:pPr>
            <a:r>
              <a:rPr lang="en"/>
              <a:t>Google Maps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Communities</a:t>
            </a:r>
          </a:p>
        </p:txBody>
      </p:sp>
      <p:sp>
        <p:nvSpPr>
          <p:cNvPr id="134" name="Shape 134"/>
          <p:cNvSpPr txBox="1">
            <a:spLocks noGrp="1"/>
          </p:cNvSpPr>
          <p:nvPr>
            <p:ph type="body" idx="1"/>
          </p:nvPr>
        </p:nvSpPr>
        <p:spPr>
          <a:xfrm>
            <a:off x="146200" y="2304500"/>
            <a:ext cx="4000500" cy="2506800"/>
          </a:xfrm>
          <a:prstGeom prst="rect">
            <a:avLst/>
          </a:prstGeom>
        </p:spPr>
        <p:txBody>
          <a:bodyPr lIns="91425" tIns="91425" rIns="91425" bIns="91425" anchor="t" anchorCtr="0">
            <a:noAutofit/>
          </a:bodyPr>
          <a:lstStyle/>
          <a:p>
            <a:pPr lvl="0">
              <a:spcBef>
                <a:spcPts val="0"/>
              </a:spcBef>
              <a:buNone/>
            </a:pPr>
            <a:r>
              <a:rPr lang="en" b="1" u="sng"/>
              <a:t>Pros</a:t>
            </a:r>
          </a:p>
          <a:p>
            <a:pPr marL="457200" lvl="0" indent="-336550">
              <a:spcBef>
                <a:spcPts val="0"/>
              </a:spcBef>
              <a:buSzPct val="100000"/>
            </a:pPr>
            <a:r>
              <a:rPr lang="en" sz="1700"/>
              <a:t>Secured to the classroom only </a:t>
            </a:r>
          </a:p>
          <a:p>
            <a:pPr marL="457200" lvl="0" indent="-336550">
              <a:spcBef>
                <a:spcPts val="0"/>
              </a:spcBef>
              <a:buSzPct val="100000"/>
            </a:pPr>
            <a:r>
              <a:rPr lang="en" sz="1700"/>
              <a:t>Share links, pictures, etc.</a:t>
            </a:r>
          </a:p>
          <a:p>
            <a:pPr marL="457200" lvl="0" indent="-336550">
              <a:spcBef>
                <a:spcPts val="0"/>
              </a:spcBef>
              <a:buSzPct val="100000"/>
            </a:pPr>
            <a:r>
              <a:rPr lang="en" sz="1700"/>
              <a:t>Leave comments</a:t>
            </a:r>
          </a:p>
          <a:p>
            <a:pPr marL="457200" lvl="0" indent="-336550" rtl="0">
              <a:spcBef>
                <a:spcPts val="0"/>
              </a:spcBef>
              <a:buSzPct val="100000"/>
            </a:pPr>
            <a:r>
              <a:rPr lang="en" sz="1700"/>
              <a:t>Facebook for the classroom</a:t>
            </a:r>
          </a:p>
          <a:p>
            <a:pPr marL="457200" lvl="0" indent="-336550" rtl="0">
              <a:spcBef>
                <a:spcPts val="0"/>
              </a:spcBef>
              <a:buSzPct val="100000"/>
            </a:pPr>
            <a:r>
              <a:rPr lang="en" sz="1700"/>
              <a:t>Pinterest board for the classroom</a:t>
            </a:r>
          </a:p>
          <a:p>
            <a:pPr marL="457200" lvl="0" indent="-336550" rtl="0">
              <a:spcBef>
                <a:spcPts val="0"/>
              </a:spcBef>
              <a:buSzPct val="100000"/>
            </a:pPr>
            <a:r>
              <a:rPr lang="en" sz="1700"/>
              <a:t>Get notifications when someone posts something new</a:t>
            </a:r>
          </a:p>
          <a:p>
            <a:pPr lvl="0">
              <a:spcBef>
                <a:spcPts val="0"/>
              </a:spcBef>
              <a:buNone/>
            </a:pPr>
            <a:endParaRPr sz="1600"/>
          </a:p>
          <a:p>
            <a:pPr lvl="0">
              <a:spcBef>
                <a:spcPts val="0"/>
              </a:spcBef>
              <a:buNone/>
            </a:pPr>
            <a:endParaRPr b="1"/>
          </a:p>
        </p:txBody>
      </p:sp>
      <p:sp>
        <p:nvSpPr>
          <p:cNvPr id="135" name="Shape 135"/>
          <p:cNvSpPr txBox="1">
            <a:spLocks noGrp="1"/>
          </p:cNvSpPr>
          <p:nvPr>
            <p:ph type="body" idx="1"/>
          </p:nvPr>
        </p:nvSpPr>
        <p:spPr>
          <a:xfrm>
            <a:off x="4664700" y="2527525"/>
            <a:ext cx="3741300" cy="2710200"/>
          </a:xfrm>
          <a:prstGeom prst="rect">
            <a:avLst/>
          </a:prstGeom>
        </p:spPr>
        <p:txBody>
          <a:bodyPr lIns="91425" tIns="91425" rIns="91425" bIns="91425" anchor="t" anchorCtr="0">
            <a:noAutofit/>
          </a:bodyPr>
          <a:lstStyle/>
          <a:p>
            <a:pPr lvl="0" rtl="0">
              <a:spcBef>
                <a:spcPts val="0"/>
              </a:spcBef>
              <a:buNone/>
            </a:pPr>
            <a:r>
              <a:rPr lang="en" b="1" u="sng"/>
              <a:t>Potential Challenges</a:t>
            </a:r>
          </a:p>
          <a:p>
            <a:pPr marL="457200" lvl="0" indent="-228600" rtl="0">
              <a:spcBef>
                <a:spcPts val="0"/>
              </a:spcBef>
            </a:pPr>
            <a:r>
              <a:rPr lang="en"/>
              <a:t>Active participation</a:t>
            </a:r>
          </a:p>
          <a:p>
            <a:pPr marL="457200" lvl="0" indent="-228600" rtl="0">
              <a:spcBef>
                <a:spcPts val="0"/>
              </a:spcBef>
            </a:pPr>
            <a:r>
              <a:rPr lang="en"/>
              <a:t>Might be redundant if you already have a student management system</a:t>
            </a:r>
          </a:p>
          <a:p>
            <a:pPr lvl="0" rtl="0">
              <a:spcBef>
                <a:spcPts val="0"/>
              </a:spcBef>
              <a:buNone/>
            </a:pPr>
            <a:endParaRPr b="1"/>
          </a:p>
        </p:txBody>
      </p:sp>
      <p:sp>
        <p:nvSpPr>
          <p:cNvPr id="136" name="Shape 136"/>
          <p:cNvSpPr txBox="1"/>
          <p:nvPr/>
        </p:nvSpPr>
        <p:spPr>
          <a:xfrm>
            <a:off x="332275" y="1759825"/>
            <a:ext cx="5994000" cy="767700"/>
          </a:xfrm>
          <a:prstGeom prst="rect">
            <a:avLst/>
          </a:prstGeom>
          <a:noFill/>
          <a:ln>
            <a:noFill/>
          </a:ln>
        </p:spPr>
        <p:txBody>
          <a:bodyPr lIns="91425" tIns="91425" rIns="91425" bIns="91425" anchor="t" anchorCtr="0">
            <a:noAutofit/>
          </a:bodyPr>
          <a:lstStyle/>
          <a:p>
            <a:pPr lvl="0">
              <a:spcBef>
                <a:spcPts val="0"/>
              </a:spcBef>
              <a:buNone/>
            </a:pPr>
            <a:r>
              <a:rPr lang="en" sz="1600" b="1" u="sng"/>
              <a:t>What is it?</a:t>
            </a:r>
          </a:p>
          <a:p>
            <a:pPr lvl="0">
              <a:spcBef>
                <a:spcPts val="0"/>
              </a:spcBef>
              <a:buNone/>
            </a:pPr>
            <a:r>
              <a:rPr lang="en" sz="1600"/>
              <a:t>Shared space for students and teachers</a:t>
            </a:r>
          </a:p>
        </p:txBody>
      </p:sp>
      <p:pic>
        <p:nvPicPr>
          <p:cNvPr id="137" name="Shape 137" descr="google.jpg"/>
          <p:cNvPicPr preferRelativeResize="0"/>
          <p:nvPr/>
        </p:nvPicPr>
        <p:blipFill>
          <a:blip r:embed="rId3">
            <a:alphaModFix/>
          </a:blip>
          <a:stretch>
            <a:fillRect/>
          </a:stretch>
        </p:blipFill>
        <p:spPr>
          <a:xfrm>
            <a:off x="6986050" y="360575"/>
            <a:ext cx="1524000" cy="15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Classroom</a:t>
            </a:r>
          </a:p>
        </p:txBody>
      </p:sp>
      <p:sp>
        <p:nvSpPr>
          <p:cNvPr id="143" name="Shape 14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What is it:   Interactive online classroom</a:t>
            </a:r>
          </a:p>
          <a:p>
            <a:pPr lvl="0">
              <a:spcBef>
                <a:spcPts val="0"/>
              </a:spcBef>
              <a:buNone/>
            </a:pPr>
            <a:r>
              <a:rPr lang="en"/>
              <a:t>Classroom examples: Create projects and upload them, exit and entrance ticket questions. Embed files from youtube, google drive,    link websites and add attachments.</a:t>
            </a:r>
          </a:p>
          <a:p>
            <a:pPr lvl="0">
              <a:spcBef>
                <a:spcPts val="0"/>
              </a:spcBef>
              <a:buNone/>
            </a:pPr>
            <a:r>
              <a:rPr lang="en"/>
              <a:t>Pitfalls: All students must have a Gmail account.</a:t>
            </a:r>
          </a:p>
          <a:p>
            <a:pPr lvl="0">
              <a:spcBef>
                <a:spcPts val="0"/>
              </a:spcBef>
              <a:buNone/>
            </a:pPr>
            <a:r>
              <a:rPr lang="en"/>
              <a:t>Instant distribution of information to students.</a:t>
            </a:r>
          </a:p>
          <a:p>
            <a:pPr lvl="0">
              <a:spcBef>
                <a:spcPts val="0"/>
              </a:spcBef>
              <a:buNone/>
            </a:pPr>
            <a:r>
              <a:rPr lang="en"/>
              <a:t>Ability to grade within the program.</a:t>
            </a:r>
          </a:p>
          <a:p>
            <a:pPr lvl="0">
              <a:spcBef>
                <a:spcPts val="0"/>
              </a:spcBef>
              <a:buNone/>
            </a:pPr>
            <a:r>
              <a:rPr lang="en"/>
              <a:t>Students have the ability to comment on other’s comment or you can turn it off.</a:t>
            </a:r>
          </a:p>
          <a:p>
            <a:pPr lvl="0">
              <a:spcBef>
                <a:spcPts val="0"/>
              </a:spcBef>
              <a:buNone/>
            </a:pPr>
            <a:r>
              <a:rPr lang="en"/>
              <a:t>Schedule when assignments appear.</a:t>
            </a:r>
          </a:p>
          <a:p>
            <a:pPr lvl="0">
              <a:spcBef>
                <a:spcPts val="0"/>
              </a:spcBef>
              <a:buNone/>
            </a:pPr>
            <a:r>
              <a:rPr lang="en"/>
              <a:t>All information stays year after year until you delete it.  You can change the date.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YouTube</a:t>
            </a:r>
          </a:p>
        </p:txBody>
      </p:sp>
      <p:sp>
        <p:nvSpPr>
          <p:cNvPr id="149" name="Shape 149"/>
          <p:cNvSpPr txBox="1">
            <a:spLocks noGrp="1"/>
          </p:cNvSpPr>
          <p:nvPr>
            <p:ph type="body" idx="1"/>
          </p:nvPr>
        </p:nvSpPr>
        <p:spPr>
          <a:xfrm>
            <a:off x="471900" y="1919075"/>
            <a:ext cx="8222100" cy="3169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Advantages</a:t>
            </a:r>
          </a:p>
          <a:p>
            <a:pPr lvl="0">
              <a:spcBef>
                <a:spcPts val="0"/>
              </a:spcBef>
              <a:buNone/>
            </a:pPr>
            <a:r>
              <a:rPr lang="en"/>
              <a:t>1.You can record and share or watch yourself. Benefit of speaking and correct yourself</a:t>
            </a:r>
          </a:p>
          <a:p>
            <a:pPr lvl="0">
              <a:spcBef>
                <a:spcPts val="0"/>
              </a:spcBef>
              <a:buNone/>
            </a:pPr>
            <a:r>
              <a:rPr lang="en"/>
              <a:t>2. It has authentic materials.eg watch commercials etc</a:t>
            </a:r>
          </a:p>
          <a:p>
            <a:pPr lvl="0">
              <a:spcBef>
                <a:spcPts val="0"/>
              </a:spcBef>
              <a:buNone/>
            </a:pPr>
            <a:r>
              <a:rPr lang="en"/>
              <a:t>3.You can get short videos,watch the section you want etc</a:t>
            </a:r>
          </a:p>
          <a:p>
            <a:pPr lvl="0">
              <a:spcBef>
                <a:spcPts val="0"/>
              </a:spcBef>
              <a:buNone/>
            </a:pPr>
            <a:r>
              <a:rPr lang="en"/>
              <a:t>4.You can use it to learn culture.</a:t>
            </a:r>
          </a:p>
          <a:p>
            <a:pPr lvl="0">
              <a:spcBef>
                <a:spcPts val="0"/>
              </a:spcBef>
              <a:buNone/>
            </a:pPr>
            <a:r>
              <a:rPr lang="en"/>
              <a:t>Problems</a:t>
            </a:r>
          </a:p>
          <a:p>
            <a:pPr lvl="0">
              <a:spcBef>
                <a:spcPts val="0"/>
              </a:spcBef>
              <a:buNone/>
            </a:pPr>
            <a:r>
              <a:rPr lang="en"/>
              <a:t> Proasily distracted, sometimes blocked, sometimes inappropriate content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34125" y="196825"/>
            <a:ext cx="2788800" cy="767700"/>
          </a:xfrm>
          <a:prstGeom prst="rect">
            <a:avLst/>
          </a:prstGeom>
        </p:spPr>
        <p:txBody>
          <a:bodyPr lIns="91425" tIns="91425" rIns="91425" bIns="91425" anchor="b" anchorCtr="0">
            <a:noAutofit/>
          </a:bodyPr>
          <a:lstStyle/>
          <a:p>
            <a:pPr lvl="0">
              <a:spcBef>
                <a:spcPts val="0"/>
              </a:spcBef>
              <a:buNone/>
            </a:pPr>
            <a:r>
              <a:rPr lang="en"/>
              <a:t>Google Maps: </a:t>
            </a:r>
          </a:p>
        </p:txBody>
      </p:sp>
      <p:sp>
        <p:nvSpPr>
          <p:cNvPr id="155" name="Shape 155"/>
          <p:cNvSpPr txBox="1">
            <a:spLocks noGrp="1"/>
          </p:cNvSpPr>
          <p:nvPr>
            <p:ph type="body" idx="1"/>
          </p:nvPr>
        </p:nvSpPr>
        <p:spPr>
          <a:xfrm>
            <a:off x="132050" y="1748975"/>
            <a:ext cx="5755500" cy="3237000"/>
          </a:xfrm>
          <a:prstGeom prst="rect">
            <a:avLst/>
          </a:prstGeom>
        </p:spPr>
        <p:txBody>
          <a:bodyPr lIns="91425" tIns="91425" rIns="91425" bIns="91425" anchor="t" anchorCtr="0">
            <a:noAutofit/>
          </a:bodyPr>
          <a:lstStyle/>
          <a:p>
            <a:pPr lvl="0">
              <a:spcBef>
                <a:spcPts val="0"/>
              </a:spcBef>
              <a:buNone/>
            </a:pPr>
            <a:r>
              <a:rPr lang="en"/>
              <a:t>Access your </a:t>
            </a:r>
            <a:r>
              <a:rPr lang="en">
                <a:solidFill>
                  <a:srgbClr val="38761D"/>
                </a:solidFill>
              </a:rPr>
              <a:t>logistical learners!</a:t>
            </a:r>
          </a:p>
          <a:p>
            <a:pPr lvl="0">
              <a:spcBef>
                <a:spcPts val="0"/>
              </a:spcBef>
              <a:buNone/>
            </a:pPr>
            <a:r>
              <a:rPr lang="en">
                <a:solidFill>
                  <a:srgbClr val="38761D"/>
                </a:solidFill>
              </a:rPr>
              <a:t>Create buy-in through freedom of choice</a:t>
            </a:r>
          </a:p>
          <a:p>
            <a:pPr lvl="0">
              <a:spcBef>
                <a:spcPts val="0"/>
              </a:spcBef>
              <a:buNone/>
            </a:pPr>
            <a:r>
              <a:rPr lang="en"/>
              <a:t>Any activity regarding geographical location - </a:t>
            </a:r>
            <a:br>
              <a:rPr lang="en"/>
            </a:br>
            <a:r>
              <a:rPr lang="en" sz="1400"/>
              <a:t>how to get from one place to another, exploring a city itself, finding restaurants or hotels, etc.</a:t>
            </a:r>
          </a:p>
          <a:p>
            <a:pPr lvl="0">
              <a:spcBef>
                <a:spcPts val="0"/>
              </a:spcBef>
              <a:buNone/>
            </a:pPr>
            <a:r>
              <a:rPr lang="en" sz="1400"/>
              <a:t>Can overlay Google Earth and Satellite view to see topographical area</a:t>
            </a:r>
            <a:br>
              <a:rPr lang="en" sz="1400"/>
            </a:br>
            <a:r>
              <a:rPr lang="en" sz="1400"/>
              <a:t>Can go to Street View  - </a:t>
            </a:r>
            <a:br>
              <a:rPr lang="en" sz="1400"/>
            </a:br>
            <a:r>
              <a:rPr lang="en" sz="1400"/>
              <a:t>Can create their own maps - </a:t>
            </a:r>
            <a:br>
              <a:rPr lang="en" sz="1400"/>
            </a:br>
            <a:r>
              <a:rPr lang="en" sz="1400"/>
              <a:t>Can narrate a tour themselves</a:t>
            </a:r>
          </a:p>
          <a:p>
            <a:pPr lvl="0">
              <a:spcBef>
                <a:spcPts val="0"/>
              </a:spcBef>
              <a:buNone/>
            </a:pPr>
            <a:endParaRPr/>
          </a:p>
          <a:p>
            <a:pPr lvl="0">
              <a:spcBef>
                <a:spcPts val="0"/>
              </a:spcBef>
              <a:buNone/>
            </a:pPr>
            <a:endParaRPr/>
          </a:p>
          <a:p>
            <a:pPr lvl="0">
              <a:spcBef>
                <a:spcPts val="0"/>
              </a:spcBef>
              <a:buNone/>
            </a:pPr>
            <a:r>
              <a:rPr lang="en"/>
              <a:t/>
            </a:r>
            <a:br>
              <a:rPr lang="en"/>
            </a:br>
            <a:endParaRPr lang="en"/>
          </a:p>
        </p:txBody>
      </p:sp>
      <p:sp>
        <p:nvSpPr>
          <p:cNvPr id="156" name="Shape 156"/>
          <p:cNvSpPr txBox="1"/>
          <p:nvPr/>
        </p:nvSpPr>
        <p:spPr>
          <a:xfrm>
            <a:off x="6019400" y="1713450"/>
            <a:ext cx="2788800" cy="1570500"/>
          </a:xfrm>
          <a:prstGeom prst="rect">
            <a:avLst/>
          </a:prstGeom>
          <a:noFill/>
          <a:ln>
            <a:noFill/>
          </a:ln>
        </p:spPr>
        <p:txBody>
          <a:bodyPr lIns="91425" tIns="91425" rIns="91425" bIns="91425" anchor="t" anchorCtr="0">
            <a:noAutofit/>
          </a:bodyPr>
          <a:lstStyle/>
          <a:p>
            <a:pPr lvl="0">
              <a:spcBef>
                <a:spcPts val="0"/>
              </a:spcBef>
              <a:buNone/>
            </a:pPr>
            <a:r>
              <a:rPr lang="en"/>
              <a:t>Timeline feature - connects to phone</a:t>
            </a:r>
          </a:p>
          <a:p>
            <a:pPr lvl="0">
              <a:spcBef>
                <a:spcPts val="0"/>
              </a:spcBef>
              <a:buNone/>
            </a:pPr>
            <a:endParaRPr/>
          </a:p>
          <a:p>
            <a:pPr lvl="0">
              <a:spcBef>
                <a:spcPts val="0"/>
              </a:spcBef>
              <a:buNone/>
            </a:pPr>
            <a:r>
              <a:rPr lang="en"/>
              <a:t>Can change the language to be in target language </a:t>
            </a:r>
            <a:r>
              <a:rPr lang="en" i="1"/>
              <a:t>(speedbump - they can change it back to English)</a:t>
            </a:r>
          </a:p>
          <a:p>
            <a:pPr lvl="0">
              <a:spcBef>
                <a:spcPts val="0"/>
              </a:spcBef>
              <a:buNone/>
            </a:pPr>
            <a:endParaRPr/>
          </a:p>
        </p:txBody>
      </p:sp>
      <p:pic>
        <p:nvPicPr>
          <p:cNvPr id="157" name="Shape 157"/>
          <p:cNvPicPr preferRelativeResize="0"/>
          <p:nvPr/>
        </p:nvPicPr>
        <p:blipFill>
          <a:blip r:embed="rId3">
            <a:alphaModFix/>
          </a:blip>
          <a:stretch>
            <a:fillRect/>
          </a:stretch>
        </p:blipFill>
        <p:spPr>
          <a:xfrm>
            <a:off x="6836512" y="3160787"/>
            <a:ext cx="1971675" cy="1171575"/>
          </a:xfrm>
          <a:prstGeom prst="rect">
            <a:avLst/>
          </a:prstGeom>
          <a:noFill/>
          <a:ln>
            <a:noFill/>
          </a:ln>
        </p:spPr>
      </p:pic>
      <p:pic>
        <p:nvPicPr>
          <p:cNvPr id="158" name="Shape 158"/>
          <p:cNvPicPr preferRelativeResize="0"/>
          <p:nvPr/>
        </p:nvPicPr>
        <p:blipFill>
          <a:blip r:embed="rId4">
            <a:alphaModFix/>
          </a:blip>
          <a:stretch>
            <a:fillRect/>
          </a:stretch>
        </p:blipFill>
        <p:spPr>
          <a:xfrm>
            <a:off x="3176000" y="69450"/>
            <a:ext cx="2791992" cy="157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011775" y="0"/>
            <a:ext cx="8222100" cy="767700"/>
          </a:xfrm>
          <a:prstGeom prst="rect">
            <a:avLst/>
          </a:prstGeom>
        </p:spPr>
        <p:txBody>
          <a:bodyPr lIns="91425" tIns="91425" rIns="91425" bIns="91425" anchor="b" anchorCtr="0">
            <a:noAutofit/>
          </a:bodyPr>
          <a:lstStyle/>
          <a:p>
            <a:pPr lvl="0">
              <a:spcBef>
                <a:spcPts val="0"/>
              </a:spcBef>
              <a:buNone/>
            </a:pPr>
            <a:r>
              <a:rPr lang="en"/>
              <a:t>Google Hangouts</a:t>
            </a:r>
          </a:p>
        </p:txBody>
      </p:sp>
      <p:sp>
        <p:nvSpPr>
          <p:cNvPr id="164" name="Shape 16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pic>
        <p:nvPicPr>
          <p:cNvPr id="165" name="Shape 165"/>
          <p:cNvPicPr preferRelativeResize="0"/>
          <p:nvPr/>
        </p:nvPicPr>
        <p:blipFill>
          <a:blip r:embed="rId3">
            <a:alphaModFix/>
          </a:blip>
          <a:stretch>
            <a:fillRect/>
          </a:stretch>
        </p:blipFill>
        <p:spPr>
          <a:xfrm>
            <a:off x="5225075" y="0"/>
            <a:ext cx="3918925" cy="2824974"/>
          </a:xfrm>
          <a:prstGeom prst="rect">
            <a:avLst/>
          </a:prstGeom>
          <a:noFill/>
          <a:ln>
            <a:noFill/>
          </a:ln>
        </p:spPr>
      </p:pic>
      <p:pic>
        <p:nvPicPr>
          <p:cNvPr id="166" name="Shape 166"/>
          <p:cNvPicPr preferRelativeResize="0"/>
          <p:nvPr/>
        </p:nvPicPr>
        <p:blipFill>
          <a:blip r:embed="rId4">
            <a:alphaModFix/>
          </a:blip>
          <a:stretch>
            <a:fillRect/>
          </a:stretch>
        </p:blipFill>
        <p:spPr>
          <a:xfrm>
            <a:off x="0" y="-79374"/>
            <a:ext cx="1602950" cy="1241424"/>
          </a:xfrm>
          <a:prstGeom prst="rect">
            <a:avLst/>
          </a:prstGeom>
          <a:noFill/>
          <a:ln>
            <a:noFill/>
          </a:ln>
        </p:spPr>
      </p:pic>
      <p:pic>
        <p:nvPicPr>
          <p:cNvPr id="167" name="Shape 167"/>
          <p:cNvPicPr preferRelativeResize="0"/>
          <p:nvPr/>
        </p:nvPicPr>
        <p:blipFill>
          <a:blip r:embed="rId5">
            <a:alphaModFix/>
          </a:blip>
          <a:stretch>
            <a:fillRect/>
          </a:stretch>
        </p:blipFill>
        <p:spPr>
          <a:xfrm>
            <a:off x="0" y="1305050"/>
            <a:ext cx="3545000" cy="3324224"/>
          </a:xfrm>
          <a:prstGeom prst="rect">
            <a:avLst/>
          </a:prstGeom>
          <a:noFill/>
          <a:ln>
            <a:noFill/>
          </a:ln>
        </p:spPr>
      </p:pic>
      <p:pic>
        <p:nvPicPr>
          <p:cNvPr id="168" name="Shape 168"/>
          <p:cNvPicPr preferRelativeResize="0"/>
          <p:nvPr/>
        </p:nvPicPr>
        <p:blipFill>
          <a:blip r:embed="rId6">
            <a:alphaModFix/>
          </a:blip>
          <a:stretch>
            <a:fillRect/>
          </a:stretch>
        </p:blipFill>
        <p:spPr>
          <a:xfrm>
            <a:off x="6128275" y="2796225"/>
            <a:ext cx="3015725" cy="2230525"/>
          </a:xfrm>
          <a:prstGeom prst="rect">
            <a:avLst/>
          </a:prstGeom>
          <a:noFill/>
          <a:ln>
            <a:noFill/>
          </a:ln>
        </p:spPr>
      </p:pic>
      <p:sp>
        <p:nvSpPr>
          <p:cNvPr id="169" name="Shape 169"/>
          <p:cNvSpPr txBox="1"/>
          <p:nvPr/>
        </p:nvSpPr>
        <p:spPr>
          <a:xfrm>
            <a:off x="3599375" y="2098725"/>
            <a:ext cx="2240100" cy="2825100"/>
          </a:xfrm>
          <a:prstGeom prst="rect">
            <a:avLst/>
          </a:prstGeom>
          <a:noFill/>
          <a:ln>
            <a:noFill/>
          </a:ln>
        </p:spPr>
        <p:txBody>
          <a:bodyPr lIns="91425" tIns="91425" rIns="91425" bIns="91425" anchor="t" anchorCtr="0">
            <a:noAutofit/>
          </a:bodyPr>
          <a:lstStyle/>
          <a:p>
            <a:pPr lvl="0">
              <a:spcBef>
                <a:spcPts val="0"/>
              </a:spcBef>
              <a:buNone/>
            </a:pPr>
            <a:r>
              <a:rPr lang="en"/>
              <a:t>PROS</a:t>
            </a:r>
          </a:p>
          <a:p>
            <a:pPr lvl="0">
              <a:spcBef>
                <a:spcPts val="0"/>
              </a:spcBef>
              <a:buNone/>
            </a:pPr>
            <a:r>
              <a:rPr lang="en"/>
              <a:t>-Real time conversation</a:t>
            </a:r>
          </a:p>
          <a:p>
            <a:pPr lvl="0">
              <a:spcBef>
                <a:spcPts val="0"/>
              </a:spcBef>
              <a:buNone/>
            </a:pPr>
            <a:r>
              <a:rPr lang="en"/>
              <a:t>-Ability to review text  conversation </a:t>
            </a:r>
          </a:p>
          <a:p>
            <a:pPr lvl="0">
              <a:spcBef>
                <a:spcPts val="0"/>
              </a:spcBef>
              <a:buNone/>
            </a:pPr>
            <a:endParaRPr/>
          </a:p>
          <a:p>
            <a:pPr lvl="0">
              <a:spcBef>
                <a:spcPts val="0"/>
              </a:spcBef>
              <a:buNone/>
            </a:pPr>
            <a:r>
              <a:rPr lang="en"/>
              <a:t>CONS</a:t>
            </a:r>
          </a:p>
          <a:p>
            <a:pPr lvl="0">
              <a:spcBef>
                <a:spcPts val="0"/>
              </a:spcBef>
              <a:buNone/>
            </a:pPr>
            <a:r>
              <a:rPr lang="en"/>
              <a:t>-Great for live video chat, but if you can’t go live it is only text. </a:t>
            </a:r>
          </a:p>
          <a:p>
            <a:pPr lvl="0">
              <a:spcBef>
                <a:spcPts val="0"/>
              </a:spcBef>
              <a:buNone/>
            </a:pPr>
            <a:endParaRPr/>
          </a:p>
          <a:p>
            <a:pPr lvl="0">
              <a:spcBef>
                <a:spcPts val="0"/>
              </a:spcBef>
              <a:buNone/>
            </a:pPr>
            <a:endParaRPr/>
          </a:p>
          <a:p>
            <a:pPr lvl="0">
              <a:spcBef>
                <a:spcPts val="0"/>
              </a:spcBef>
              <a:buNone/>
            </a:pPr>
            <a:r>
              <a:rPr lang="en"/>
              <a:t>Questions:</a:t>
            </a:r>
          </a:p>
          <a:p>
            <a:pPr lvl="0">
              <a:spcBef>
                <a:spcPts val="0"/>
              </a:spcBef>
              <a:buNone/>
            </a:pPr>
            <a:r>
              <a:rPr lang="en"/>
              <a:t>-Are the videos archived?</a:t>
            </a:r>
          </a:p>
          <a:p>
            <a:pPr lvl="0">
              <a:spcBef>
                <a:spcPts val="0"/>
              </a:spcBef>
              <a:buNone/>
            </a:pPr>
            <a:endParaRP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Keep</a:t>
            </a:r>
          </a:p>
        </p:txBody>
      </p:sp>
      <p:sp>
        <p:nvSpPr>
          <p:cNvPr id="175" name="Shape 175"/>
          <p:cNvSpPr txBox="1">
            <a:spLocks noGrp="1"/>
          </p:cNvSpPr>
          <p:nvPr>
            <p:ph type="body" idx="1"/>
          </p:nvPr>
        </p:nvSpPr>
        <p:spPr>
          <a:xfrm>
            <a:off x="75075" y="1805725"/>
            <a:ext cx="4289100" cy="1311600"/>
          </a:xfrm>
          <a:prstGeom prst="rect">
            <a:avLst/>
          </a:prstGeom>
        </p:spPr>
        <p:txBody>
          <a:bodyPr lIns="91425" tIns="91425" rIns="91425" bIns="91425" anchor="t" anchorCtr="0">
            <a:noAutofit/>
          </a:bodyPr>
          <a:lstStyle/>
          <a:p>
            <a:pPr marL="457200" lvl="0" indent="-228600" rtl="0">
              <a:spcBef>
                <a:spcPts val="0"/>
              </a:spcBef>
            </a:pPr>
            <a:r>
              <a:rPr lang="en"/>
              <a:t>WHAT IS IT</a:t>
            </a:r>
          </a:p>
          <a:p>
            <a:pPr marL="457200" lvl="0" indent="-228600" rtl="0">
              <a:spcBef>
                <a:spcPts val="0"/>
              </a:spcBef>
            </a:pPr>
            <a:r>
              <a:rPr lang="en"/>
              <a:t>Post notes, reminders, and links in one location, audio or written</a:t>
            </a:r>
          </a:p>
        </p:txBody>
      </p:sp>
      <p:pic>
        <p:nvPicPr>
          <p:cNvPr id="176" name="Shape 176"/>
          <p:cNvPicPr preferRelativeResize="0"/>
          <p:nvPr/>
        </p:nvPicPr>
        <p:blipFill>
          <a:blip r:embed="rId3">
            <a:alphaModFix/>
          </a:blip>
          <a:stretch>
            <a:fillRect/>
          </a:stretch>
        </p:blipFill>
        <p:spPr>
          <a:xfrm>
            <a:off x="6602950" y="72174"/>
            <a:ext cx="2357624" cy="1368950"/>
          </a:xfrm>
          <a:prstGeom prst="rect">
            <a:avLst/>
          </a:prstGeom>
          <a:noFill/>
          <a:ln>
            <a:noFill/>
          </a:ln>
        </p:spPr>
      </p:pic>
      <p:sp>
        <p:nvSpPr>
          <p:cNvPr id="177" name="Shape 177"/>
          <p:cNvSpPr txBox="1">
            <a:spLocks noGrp="1"/>
          </p:cNvSpPr>
          <p:nvPr>
            <p:ph type="body" idx="1"/>
          </p:nvPr>
        </p:nvSpPr>
        <p:spPr>
          <a:xfrm>
            <a:off x="4761675" y="1943950"/>
            <a:ext cx="4289100" cy="1896000"/>
          </a:xfrm>
          <a:prstGeom prst="rect">
            <a:avLst/>
          </a:prstGeom>
        </p:spPr>
        <p:txBody>
          <a:bodyPr lIns="91425" tIns="91425" rIns="91425" bIns="91425" anchor="t" anchorCtr="0">
            <a:noAutofit/>
          </a:bodyPr>
          <a:lstStyle/>
          <a:p>
            <a:pPr marL="457200" lvl="0" indent="-228600" rtl="0">
              <a:spcBef>
                <a:spcPts val="0"/>
              </a:spcBef>
            </a:pPr>
            <a:r>
              <a:rPr lang="en"/>
              <a:t>FEATURES:</a:t>
            </a:r>
          </a:p>
          <a:p>
            <a:pPr marL="457200" lvl="0" indent="-228600" rtl="0">
              <a:spcBef>
                <a:spcPts val="0"/>
              </a:spcBef>
            </a:pPr>
            <a:r>
              <a:rPr lang="en"/>
              <a:t>Access info quickly by tagging</a:t>
            </a:r>
          </a:p>
          <a:p>
            <a:pPr marL="457200" lvl="0" indent="-228600" rtl="0">
              <a:spcBef>
                <a:spcPts val="0"/>
              </a:spcBef>
            </a:pPr>
            <a:r>
              <a:rPr lang="en"/>
              <a:t>Access from multiple device</a:t>
            </a:r>
          </a:p>
          <a:p>
            <a:pPr marL="457200" lvl="0" indent="-228600" rtl="0">
              <a:spcBef>
                <a:spcPts val="0"/>
              </a:spcBef>
            </a:pPr>
            <a:r>
              <a:rPr lang="en"/>
              <a:t>Organize links, notes lists easily</a:t>
            </a:r>
          </a:p>
          <a:p>
            <a:pPr marL="457200" lvl="0" indent="-228600" rtl="0">
              <a:spcBef>
                <a:spcPts val="0"/>
              </a:spcBef>
            </a:pPr>
            <a:r>
              <a:rPr lang="en"/>
              <a:t>Notes and reminders</a:t>
            </a:r>
          </a:p>
        </p:txBody>
      </p:sp>
      <p:sp>
        <p:nvSpPr>
          <p:cNvPr id="178" name="Shape 178"/>
          <p:cNvSpPr txBox="1"/>
          <p:nvPr/>
        </p:nvSpPr>
        <p:spPr>
          <a:xfrm>
            <a:off x="198375" y="2933075"/>
            <a:ext cx="4563300" cy="19554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800">
                <a:solidFill>
                  <a:schemeClr val="lt2"/>
                </a:solidFill>
                <a:latin typeface="Roboto"/>
                <a:ea typeface="Roboto"/>
                <a:cs typeface="Roboto"/>
                <a:sym typeface="Roboto"/>
              </a:rPr>
              <a:t>CLASSROOM USE</a:t>
            </a:r>
          </a:p>
          <a:p>
            <a:pPr marL="457200" lvl="0" indent="-342900" rtl="0">
              <a:lnSpc>
                <a:spcPct val="115000"/>
              </a:lnSpc>
              <a:spcBef>
                <a:spcPts val="0"/>
              </a:spcBef>
              <a:spcAft>
                <a:spcPts val="1600"/>
              </a:spcAft>
              <a:buClr>
                <a:schemeClr val="lt2"/>
              </a:buClr>
              <a:buSzPct val="100000"/>
              <a:buFont typeface="Roboto"/>
            </a:pPr>
            <a:r>
              <a:rPr lang="en" sz="1800">
                <a:solidFill>
                  <a:schemeClr val="lt2"/>
                </a:solidFill>
                <a:latin typeface="Roboto"/>
                <a:ea typeface="Roboto"/>
                <a:cs typeface="Roboto"/>
                <a:sym typeface="Roboto"/>
              </a:rPr>
              <a:t>Create a checklist for students to keep track of work completed</a:t>
            </a:r>
          </a:p>
          <a:p>
            <a:pPr marL="457200" lvl="0" indent="-342900" rtl="0">
              <a:lnSpc>
                <a:spcPct val="115000"/>
              </a:lnSpc>
              <a:spcBef>
                <a:spcPts val="0"/>
              </a:spcBef>
              <a:spcAft>
                <a:spcPts val="1600"/>
              </a:spcAft>
              <a:buClr>
                <a:schemeClr val="lt2"/>
              </a:buClr>
              <a:buSzPct val="100000"/>
              <a:buFont typeface="Roboto"/>
            </a:pPr>
            <a:r>
              <a:rPr lang="en" sz="1800">
                <a:solidFill>
                  <a:schemeClr val="lt2"/>
                </a:solidFill>
                <a:latin typeface="Roboto"/>
                <a:ea typeface="Roboto"/>
                <a:cs typeface="Roboto"/>
                <a:sym typeface="Roboto"/>
              </a:rPr>
              <a:t>Collaboration for group work: a place to keep research, notes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txBox="1"/>
          <p:nvPr/>
        </p:nvSpPr>
        <p:spPr>
          <a:xfrm>
            <a:off x="471900" y="202475"/>
            <a:ext cx="8222100" cy="767700"/>
          </a:xfrm>
          <a:prstGeom prst="rect">
            <a:avLst/>
          </a:prstGeom>
          <a:noFill/>
          <a:ln>
            <a:noFill/>
          </a:ln>
        </p:spPr>
        <p:txBody>
          <a:bodyPr lIns="91425" tIns="91425" rIns="91425" bIns="91425" anchor="b" anchorCtr="0">
            <a:noAutofit/>
          </a:bodyPr>
          <a:lstStyle/>
          <a:p>
            <a:pPr lvl="0" algn="ctr" rtl="0">
              <a:spcBef>
                <a:spcPts val="0"/>
              </a:spcBef>
              <a:buNone/>
            </a:pPr>
            <a:r>
              <a:rPr lang="en" sz="5400">
                <a:solidFill>
                  <a:srgbClr val="2F5897"/>
                </a:solidFill>
                <a:highlight>
                  <a:srgbClr val="F8E71C"/>
                </a:highlight>
                <a:latin typeface="Oswald"/>
                <a:ea typeface="Oswald"/>
                <a:cs typeface="Oswald"/>
                <a:sym typeface="Oswald"/>
              </a:rPr>
              <a:t>Google Expeditions</a:t>
            </a:r>
          </a:p>
        </p:txBody>
      </p:sp>
      <p:pic>
        <p:nvPicPr>
          <p:cNvPr id="75" name="Shape 75"/>
          <p:cNvPicPr preferRelativeResize="0"/>
          <p:nvPr/>
        </p:nvPicPr>
        <p:blipFill>
          <a:blip r:embed="rId3">
            <a:alphaModFix/>
          </a:blip>
          <a:stretch>
            <a:fillRect/>
          </a:stretch>
        </p:blipFill>
        <p:spPr>
          <a:xfrm>
            <a:off x="4887569" y="758750"/>
            <a:ext cx="4256425" cy="2463650"/>
          </a:xfrm>
          <a:prstGeom prst="rect">
            <a:avLst/>
          </a:prstGeom>
          <a:noFill/>
          <a:ln>
            <a:noFill/>
          </a:ln>
        </p:spPr>
      </p:pic>
      <p:pic>
        <p:nvPicPr>
          <p:cNvPr id="76" name="Shape 76" descr="Image result for specific tasks"/>
          <p:cNvPicPr preferRelativeResize="0"/>
          <p:nvPr/>
        </p:nvPicPr>
        <p:blipFill>
          <a:blip r:embed="rId4">
            <a:alphaModFix/>
          </a:blip>
          <a:stretch>
            <a:fillRect/>
          </a:stretch>
        </p:blipFill>
        <p:spPr>
          <a:xfrm>
            <a:off x="5540850" y="2981600"/>
            <a:ext cx="3603150" cy="2161899"/>
          </a:xfrm>
          <a:prstGeom prst="rect">
            <a:avLst/>
          </a:prstGeom>
          <a:noFill/>
          <a:ln>
            <a:noFill/>
          </a:ln>
        </p:spPr>
      </p:pic>
      <p:pic>
        <p:nvPicPr>
          <p:cNvPr id="77" name="Shape 77" descr="Image result for versailles"/>
          <p:cNvPicPr preferRelativeResize="0"/>
          <p:nvPr/>
        </p:nvPicPr>
        <p:blipFill>
          <a:blip r:embed="rId5">
            <a:alphaModFix/>
          </a:blip>
          <a:stretch>
            <a:fillRect/>
          </a:stretch>
        </p:blipFill>
        <p:spPr>
          <a:xfrm>
            <a:off x="0" y="3593875"/>
            <a:ext cx="2337150" cy="1549624"/>
          </a:xfrm>
          <a:prstGeom prst="rect">
            <a:avLst/>
          </a:prstGeom>
          <a:noFill/>
          <a:ln>
            <a:noFill/>
          </a:ln>
        </p:spPr>
      </p:pic>
      <p:pic>
        <p:nvPicPr>
          <p:cNvPr id="78" name="Shape 78" descr="Image result for sagrada familia"/>
          <p:cNvPicPr preferRelativeResize="0"/>
          <p:nvPr/>
        </p:nvPicPr>
        <p:blipFill>
          <a:blip r:embed="rId6">
            <a:alphaModFix/>
          </a:blip>
          <a:stretch>
            <a:fillRect/>
          </a:stretch>
        </p:blipFill>
        <p:spPr>
          <a:xfrm>
            <a:off x="3048699" y="853600"/>
            <a:ext cx="1483199" cy="1983475"/>
          </a:xfrm>
          <a:prstGeom prst="rect">
            <a:avLst/>
          </a:prstGeom>
          <a:noFill/>
          <a:ln>
            <a:noFill/>
          </a:ln>
        </p:spPr>
      </p:pic>
      <p:pic>
        <p:nvPicPr>
          <p:cNvPr id="79" name="Shape 79"/>
          <p:cNvPicPr preferRelativeResize="0"/>
          <p:nvPr/>
        </p:nvPicPr>
        <p:blipFill>
          <a:blip r:embed="rId7">
            <a:alphaModFix/>
          </a:blip>
          <a:stretch>
            <a:fillRect/>
          </a:stretch>
        </p:blipFill>
        <p:spPr>
          <a:xfrm>
            <a:off x="0" y="918450"/>
            <a:ext cx="2491174" cy="3113950"/>
          </a:xfrm>
          <a:prstGeom prst="rect">
            <a:avLst/>
          </a:prstGeom>
          <a:noFill/>
          <a:ln>
            <a:noFill/>
          </a:ln>
        </p:spPr>
      </p:pic>
      <p:pic>
        <p:nvPicPr>
          <p:cNvPr id="80" name="Shape 80" descr="Image result for no english"/>
          <p:cNvPicPr preferRelativeResize="0"/>
          <p:nvPr/>
        </p:nvPicPr>
        <p:blipFill>
          <a:blip r:embed="rId8">
            <a:alphaModFix/>
          </a:blip>
          <a:stretch>
            <a:fillRect/>
          </a:stretch>
        </p:blipFill>
        <p:spPr>
          <a:xfrm>
            <a:off x="2423925" y="2679850"/>
            <a:ext cx="2463650" cy="246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Drive</a:t>
            </a:r>
          </a:p>
        </p:txBody>
      </p:sp>
      <p:sp>
        <p:nvSpPr>
          <p:cNvPr id="86" name="Shape 86"/>
          <p:cNvSpPr txBox="1">
            <a:spLocks noGrp="1"/>
          </p:cNvSpPr>
          <p:nvPr>
            <p:ph type="body" idx="1"/>
          </p:nvPr>
        </p:nvSpPr>
        <p:spPr>
          <a:xfrm>
            <a:off x="460950" y="1741100"/>
            <a:ext cx="8222100" cy="2710200"/>
          </a:xfrm>
          <a:prstGeom prst="rect">
            <a:avLst/>
          </a:prstGeom>
        </p:spPr>
        <p:txBody>
          <a:bodyPr lIns="91425" tIns="91425" rIns="91425" bIns="91425" anchor="t" anchorCtr="0">
            <a:noAutofit/>
          </a:bodyPr>
          <a:lstStyle/>
          <a:p>
            <a:pPr lvl="0" rtl="0">
              <a:spcBef>
                <a:spcPts val="0"/>
              </a:spcBef>
              <a:buNone/>
            </a:pPr>
            <a:r>
              <a:rPr lang="en" sz="1200" b="1"/>
              <a:t>What is it?  </a:t>
            </a:r>
          </a:p>
          <a:p>
            <a:pPr marL="457200" lvl="0" indent="-304800" rtl="0">
              <a:spcBef>
                <a:spcPts val="0"/>
              </a:spcBef>
              <a:buSzPct val="100000"/>
              <a:buChar char="●"/>
            </a:pPr>
            <a:r>
              <a:rPr lang="en" sz="1200"/>
              <a:t>It’s a cloud where you can…</a:t>
            </a:r>
          </a:p>
          <a:p>
            <a:pPr marL="914400" lvl="1" indent="-304800" rtl="0">
              <a:spcBef>
                <a:spcPts val="0"/>
              </a:spcBef>
              <a:buSzPct val="100000"/>
              <a:buChar char="○"/>
            </a:pPr>
            <a:r>
              <a:rPr lang="en" sz="1200"/>
              <a:t>organize/store all your stuff!  </a:t>
            </a:r>
          </a:p>
          <a:p>
            <a:pPr marL="914400" lvl="1" indent="-304800" rtl="0">
              <a:spcBef>
                <a:spcPts val="0"/>
              </a:spcBef>
              <a:buSzPct val="100000"/>
              <a:buChar char="○"/>
            </a:pPr>
            <a:r>
              <a:rPr lang="en" sz="1200"/>
              <a:t>collaborate/share with colleagues and students</a:t>
            </a:r>
          </a:p>
          <a:p>
            <a:pPr marL="457200" lvl="0" indent="-304800" rtl="0">
              <a:spcBef>
                <a:spcPts val="0"/>
              </a:spcBef>
              <a:buSzPct val="100000"/>
              <a:buChar char="●"/>
            </a:pPr>
            <a:r>
              <a:rPr lang="en" sz="1200"/>
              <a:t>It’s the THING that ties everything else together!</a:t>
            </a:r>
          </a:p>
          <a:p>
            <a:pPr lvl="0" rtl="0">
              <a:spcBef>
                <a:spcPts val="0"/>
              </a:spcBef>
              <a:buNone/>
            </a:pPr>
            <a:r>
              <a:rPr lang="en" sz="1200" b="1"/>
              <a:t>Classroom Examples</a:t>
            </a:r>
          </a:p>
          <a:p>
            <a:pPr marL="457200" lvl="0" indent="-304800" rtl="0">
              <a:spcBef>
                <a:spcPts val="0"/>
              </a:spcBef>
              <a:buSzPct val="100000"/>
              <a:buChar char="●"/>
            </a:pPr>
            <a:r>
              <a:rPr lang="en" sz="1200"/>
              <a:t>students collaborating with peers and teachers</a:t>
            </a:r>
          </a:p>
          <a:p>
            <a:pPr lvl="0" rtl="0">
              <a:spcBef>
                <a:spcPts val="0"/>
              </a:spcBef>
              <a:buNone/>
            </a:pPr>
            <a:r>
              <a:rPr lang="en" sz="1200" b="1"/>
              <a:t>Speedbumps</a:t>
            </a:r>
          </a:p>
          <a:p>
            <a:pPr marL="457200" lvl="0" indent="-304800" rtl="0">
              <a:spcBef>
                <a:spcPts val="0"/>
              </a:spcBef>
              <a:buSzPct val="100000"/>
              <a:buChar char="●"/>
            </a:pPr>
            <a:r>
              <a:rPr lang="en" sz="1200"/>
              <a:t>Organization is key!  Create folders!</a:t>
            </a:r>
          </a:p>
          <a:p>
            <a:pPr marL="457200" lvl="0" indent="-304800" rtl="0">
              <a:spcBef>
                <a:spcPts val="0"/>
              </a:spcBef>
              <a:buSzPct val="100000"/>
              <a:buChar char="●"/>
            </a:pPr>
            <a:r>
              <a:rPr lang="en" sz="1200"/>
              <a:t>Use the search tool for “Shared with Me”</a:t>
            </a:r>
          </a:p>
        </p:txBody>
      </p:sp>
      <p:pic>
        <p:nvPicPr>
          <p:cNvPr id="87" name="Shape 87"/>
          <p:cNvPicPr preferRelativeResize="0"/>
          <p:nvPr/>
        </p:nvPicPr>
        <p:blipFill>
          <a:blip r:embed="rId3">
            <a:alphaModFix/>
          </a:blip>
          <a:stretch>
            <a:fillRect/>
          </a:stretch>
        </p:blipFill>
        <p:spPr>
          <a:xfrm>
            <a:off x="3784750" y="444925"/>
            <a:ext cx="2488900" cy="1782049"/>
          </a:xfrm>
          <a:prstGeom prst="rect">
            <a:avLst/>
          </a:prstGeom>
          <a:noFill/>
          <a:ln>
            <a:noFill/>
          </a:ln>
        </p:spPr>
      </p:pic>
      <p:pic>
        <p:nvPicPr>
          <p:cNvPr id="88" name="Shape 88"/>
          <p:cNvPicPr preferRelativeResize="0"/>
          <p:nvPr/>
        </p:nvPicPr>
        <p:blipFill>
          <a:blip r:embed="rId4">
            <a:alphaModFix/>
          </a:blip>
          <a:stretch>
            <a:fillRect/>
          </a:stretch>
        </p:blipFill>
        <p:spPr>
          <a:xfrm>
            <a:off x="6608348" y="879523"/>
            <a:ext cx="1943375" cy="1943375"/>
          </a:xfrm>
          <a:prstGeom prst="rect">
            <a:avLst/>
          </a:prstGeom>
          <a:noFill/>
          <a:ln>
            <a:noFill/>
          </a:ln>
        </p:spPr>
      </p:pic>
      <p:pic>
        <p:nvPicPr>
          <p:cNvPr id="89" name="Shape 89"/>
          <p:cNvPicPr preferRelativeResize="0"/>
          <p:nvPr/>
        </p:nvPicPr>
        <p:blipFill>
          <a:blip r:embed="rId5">
            <a:alphaModFix/>
          </a:blip>
          <a:stretch>
            <a:fillRect/>
          </a:stretch>
        </p:blipFill>
        <p:spPr>
          <a:xfrm>
            <a:off x="6140325" y="3117125"/>
            <a:ext cx="2651676" cy="18730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Docs</a:t>
            </a:r>
          </a:p>
        </p:txBody>
      </p:sp>
      <p:sp>
        <p:nvSpPr>
          <p:cNvPr id="95" name="Shape 9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sz="1200"/>
              <a:t>Table 2</a:t>
            </a:r>
          </a:p>
          <a:p>
            <a:pPr marL="457200" lvl="0" indent="-304800" rtl="0">
              <a:spcBef>
                <a:spcPts val="0"/>
              </a:spcBef>
              <a:buSzPct val="100000"/>
            </a:pPr>
            <a:r>
              <a:rPr lang="en" sz="1200"/>
              <a:t>Shareable documents that multiple people can edit at once.</a:t>
            </a:r>
          </a:p>
          <a:p>
            <a:pPr marL="457200" lvl="0" indent="-304800">
              <a:spcBef>
                <a:spcPts val="0"/>
              </a:spcBef>
              <a:buSzPct val="100000"/>
            </a:pPr>
            <a:r>
              <a:rPr lang="en" sz="1200"/>
              <a:t>You can see when the student finished work.</a:t>
            </a:r>
          </a:p>
          <a:p>
            <a:pPr marL="457200" lvl="0" indent="-304800">
              <a:spcBef>
                <a:spcPts val="0"/>
              </a:spcBef>
              <a:buSzPct val="100000"/>
            </a:pPr>
            <a:r>
              <a:rPr lang="en" sz="1200"/>
              <a:t>It’s free! </a:t>
            </a:r>
          </a:p>
          <a:p>
            <a:pPr marL="457200" lvl="0" indent="-304800">
              <a:spcBef>
                <a:spcPts val="0"/>
              </a:spcBef>
              <a:buSzPct val="100000"/>
            </a:pPr>
            <a:r>
              <a:rPr lang="en" sz="1200"/>
              <a:t>Need to add accents with ALT codes or insert special characters (or change language).  CTRL codes from MS Word do not transfer over.</a:t>
            </a:r>
          </a:p>
          <a:p>
            <a:pPr marL="457200" lvl="0" indent="-304800">
              <a:spcBef>
                <a:spcPts val="0"/>
              </a:spcBef>
              <a:buSzPct val="100000"/>
            </a:pPr>
            <a:r>
              <a:rPr lang="en" sz="1200"/>
              <a:t>Spacing can get messed up (last week).  Students had to learn to print as PDF.  I believe that Google has fixed this now. </a:t>
            </a:r>
          </a:p>
          <a:p>
            <a:pPr marL="457200" lvl="0" indent="-304800">
              <a:spcBef>
                <a:spcPts val="0"/>
              </a:spcBef>
              <a:buSzPct val="100000"/>
            </a:pPr>
            <a:r>
              <a:rPr lang="en" sz="1200"/>
              <a:t>Students expect their teacher to print for them, but we don’t have time.  We are not set up to edit online; it is very time consuming to make multiple comments on a GoogleDoc.</a:t>
            </a:r>
          </a:p>
        </p:txBody>
      </p:sp>
      <p:pic>
        <p:nvPicPr>
          <p:cNvPr id="96" name="Shape 96"/>
          <p:cNvPicPr preferRelativeResize="0"/>
          <p:nvPr/>
        </p:nvPicPr>
        <p:blipFill>
          <a:blip r:embed="rId3">
            <a:alphaModFix/>
          </a:blip>
          <a:stretch>
            <a:fillRect/>
          </a:stretch>
        </p:blipFill>
        <p:spPr>
          <a:xfrm>
            <a:off x="4849874" y="347849"/>
            <a:ext cx="1336524" cy="1336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Slides</a:t>
            </a:r>
          </a:p>
        </p:txBody>
      </p:sp>
      <p:sp>
        <p:nvSpPr>
          <p:cNvPr id="102" name="Shape 102"/>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Spreadsheets</a:t>
            </a:r>
          </a:p>
        </p:txBody>
      </p:sp>
      <p:sp>
        <p:nvSpPr>
          <p:cNvPr id="108" name="Shape 108"/>
          <p:cNvSpPr txBox="1">
            <a:spLocks noGrp="1"/>
          </p:cNvSpPr>
          <p:nvPr>
            <p:ph type="body" idx="1"/>
          </p:nvPr>
        </p:nvSpPr>
        <p:spPr>
          <a:xfrm>
            <a:off x="471900" y="1506425"/>
            <a:ext cx="8222100" cy="3123000"/>
          </a:xfrm>
          <a:prstGeom prst="rect">
            <a:avLst/>
          </a:prstGeom>
        </p:spPr>
        <p:txBody>
          <a:bodyPr lIns="91425" tIns="91425" rIns="91425" bIns="91425" anchor="t" anchorCtr="0">
            <a:noAutofit/>
          </a:bodyPr>
          <a:lstStyle/>
          <a:p>
            <a:pPr lvl="0">
              <a:spcBef>
                <a:spcPts val="0"/>
              </a:spcBef>
              <a:buNone/>
            </a:pPr>
            <a:endParaRPr/>
          </a:p>
        </p:txBody>
      </p:sp>
      <p:pic>
        <p:nvPicPr>
          <p:cNvPr id="109" name="Shape 109" descr="Screen Shot 2016-11-17 at 9.46.54 AM.png"/>
          <p:cNvPicPr preferRelativeResize="0"/>
          <p:nvPr/>
        </p:nvPicPr>
        <p:blipFill rotWithShape="1">
          <a:blip r:embed="rId3">
            <a:alphaModFix/>
          </a:blip>
          <a:srcRect b="24636"/>
          <a:stretch/>
        </p:blipFill>
        <p:spPr>
          <a:xfrm>
            <a:off x="115450" y="2177074"/>
            <a:ext cx="8222096" cy="317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endParaRPr/>
          </a:p>
        </p:txBody>
      </p:sp>
      <p:sp>
        <p:nvSpPr>
          <p:cNvPr id="115" name="Shape 11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The spreadsheet activities have to be collaboration and interpersonal like :</a:t>
            </a:r>
          </a:p>
          <a:p>
            <a:pPr lvl="0">
              <a:spcBef>
                <a:spcPts val="0"/>
              </a:spcBef>
              <a:buNone/>
            </a:pPr>
            <a:r>
              <a:rPr lang="en"/>
              <a:t>planning the budget for a trip or if the student goes abroad how much money would they need. </a:t>
            </a:r>
            <a:br>
              <a:rPr lang="en"/>
            </a:br>
            <a:r>
              <a:rPr lang="en"/>
              <a:t/>
            </a:r>
            <a:br>
              <a:rPr lang="en"/>
            </a:br>
            <a:r>
              <a:rPr lang="en"/>
              <a:t>Students work in pairs to create their budget</a:t>
            </a:r>
          </a:p>
          <a:p>
            <a:pPr lvl="0">
              <a:spcBef>
                <a:spcPts val="0"/>
              </a:spcBef>
              <a:buNone/>
            </a:pPr>
            <a:r>
              <a:rPr lang="en"/>
              <a:t>Speedbump - staying in the target language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Forms</a:t>
            </a:r>
          </a:p>
        </p:txBody>
      </p:sp>
      <p:sp>
        <p:nvSpPr>
          <p:cNvPr id="121" name="Shape 121"/>
          <p:cNvSpPr txBox="1">
            <a:spLocks noGrp="1"/>
          </p:cNvSpPr>
          <p:nvPr>
            <p:ph type="body" idx="1"/>
          </p:nvPr>
        </p:nvSpPr>
        <p:spPr>
          <a:xfrm>
            <a:off x="471900" y="1919075"/>
            <a:ext cx="8222100" cy="1983300"/>
          </a:xfrm>
          <a:prstGeom prst="rect">
            <a:avLst/>
          </a:prstGeom>
        </p:spPr>
        <p:txBody>
          <a:bodyPr lIns="91425" tIns="91425" rIns="91425" bIns="91425" anchor="t" anchorCtr="0">
            <a:noAutofit/>
          </a:bodyPr>
          <a:lstStyle/>
          <a:p>
            <a:pPr lvl="0">
              <a:spcBef>
                <a:spcPts val="0"/>
              </a:spcBef>
              <a:buNone/>
            </a:pPr>
            <a:r>
              <a:rPr lang="en" sz="1400"/>
              <a:t>Teacher Surveys of Students - View Whole-Class Results</a:t>
            </a:r>
          </a:p>
          <a:p>
            <a:pPr lvl="0">
              <a:spcBef>
                <a:spcPts val="0"/>
              </a:spcBef>
              <a:buNone/>
            </a:pPr>
            <a:r>
              <a:rPr lang="en" sz="1400"/>
              <a:t>Students Create Surveys - Collaborate to Edit - Present Results</a:t>
            </a:r>
          </a:p>
          <a:p>
            <a:pPr lvl="0">
              <a:spcBef>
                <a:spcPts val="0"/>
              </a:spcBef>
              <a:buNone/>
            </a:pPr>
            <a:r>
              <a:rPr lang="en" sz="1400"/>
              <a:t>Teachers Create a Quiz for Students</a:t>
            </a:r>
          </a:p>
          <a:p>
            <a:pPr lvl="0">
              <a:spcBef>
                <a:spcPts val="0"/>
              </a:spcBef>
              <a:buNone/>
            </a:pPr>
            <a:r>
              <a:rPr lang="en" sz="1400"/>
              <a:t>Students Create a Quiz for Students</a:t>
            </a:r>
          </a:p>
          <a:p>
            <a:pPr lvl="0">
              <a:spcBef>
                <a:spcPts val="0"/>
              </a:spcBef>
              <a:buNone/>
            </a:pPr>
            <a:r>
              <a:rPr lang="en" sz="1400"/>
              <a:t>Speedbumps:  Some limitations in grading/feedback ability.  Not necessarily interpersonal</a:t>
            </a:r>
          </a:p>
          <a:p>
            <a:pPr lvl="0">
              <a:spcBef>
                <a:spcPts val="0"/>
              </a:spcBef>
              <a:buNone/>
            </a:pPr>
            <a:r>
              <a:rPr lang="en" sz="1400" u="sng">
                <a:solidFill>
                  <a:schemeClr val="hlink"/>
                </a:solidFill>
                <a:hlinkClick r:id="rId3"/>
              </a:rPr>
              <a:t>http://www.flubaroo.com/hc/quizzes-in-google-forms</a:t>
            </a:r>
            <a:r>
              <a:rPr lang="en" sz="1400"/>
              <a:t>  </a:t>
            </a:r>
          </a:p>
        </p:txBody>
      </p:sp>
      <p:pic>
        <p:nvPicPr>
          <p:cNvPr id="122" name="Shape 122"/>
          <p:cNvPicPr preferRelativeResize="0"/>
          <p:nvPr/>
        </p:nvPicPr>
        <p:blipFill>
          <a:blip r:embed="rId4">
            <a:alphaModFix/>
          </a:blip>
          <a:stretch>
            <a:fillRect/>
          </a:stretch>
        </p:blipFill>
        <p:spPr>
          <a:xfrm>
            <a:off x="5977374" y="4016821"/>
            <a:ext cx="1636925" cy="1041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Google Sites</a:t>
            </a:r>
          </a:p>
        </p:txBody>
      </p:sp>
      <p:sp>
        <p:nvSpPr>
          <p:cNvPr id="128" name="Shape 128"/>
          <p:cNvSpPr txBox="1">
            <a:spLocks noGrp="1"/>
          </p:cNvSpPr>
          <p:nvPr>
            <p:ph type="body" idx="1"/>
          </p:nvPr>
        </p:nvSpPr>
        <p:spPr>
          <a:xfrm>
            <a:off x="471900" y="1608975"/>
            <a:ext cx="8222100" cy="3278400"/>
          </a:xfrm>
          <a:prstGeom prst="rect">
            <a:avLst/>
          </a:prstGeom>
        </p:spPr>
        <p:txBody>
          <a:bodyPr lIns="91425" tIns="91425" rIns="91425" bIns="91425" anchor="t" anchorCtr="0">
            <a:noAutofit/>
          </a:bodyPr>
          <a:lstStyle/>
          <a:p>
            <a:pPr lvl="0">
              <a:spcBef>
                <a:spcPts val="0"/>
              </a:spcBef>
              <a:buNone/>
            </a:pPr>
            <a:r>
              <a:rPr lang="en"/>
              <a:t>Allows the teacher/student to easily share information with the community at large by building websites.    Students can use Google Sites to create a portfolio for all of their work over their school career and publish it for colleges to see.  Students can create projects that they can share to solve problems.</a:t>
            </a:r>
          </a:p>
          <a:p>
            <a:pPr lvl="0">
              <a:spcBef>
                <a:spcPts val="0"/>
              </a:spcBef>
              <a:buNone/>
            </a:pPr>
            <a:r>
              <a:rPr lang="en"/>
              <a:t>Possible Speed Bumps: In some cases, educators prefer Google Classroom or other classroom management software.  They feel it is more organized but parent and community access to Google Classroom is limited while Sites can be made public for anyone to view.</a:t>
            </a:r>
          </a:p>
          <a:p>
            <a:pPr lvl="0">
              <a:spcBef>
                <a:spcPts val="0"/>
              </a:spcBef>
              <a:buNone/>
            </a:pPr>
            <a:r>
              <a:rPr lang="en"/>
              <a:t>Classroom example:  Students can build a website to show what they know and display it for the world to see.</a:t>
            </a:r>
          </a:p>
          <a:p>
            <a:pPr lvl="0">
              <a:spcBef>
                <a:spcPts val="0"/>
              </a:spcBef>
              <a:buNone/>
            </a:pP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Macintosh PowerPoint</Application>
  <PresentationFormat>On-screen Show (16:9)</PresentationFormat>
  <Paragraphs>102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Arial</vt:lpstr>
      <vt:lpstr>Oswald</vt:lpstr>
      <vt:lpstr>material</vt:lpstr>
      <vt:lpstr>G Suite Elevator Pitches</vt:lpstr>
      <vt:lpstr>PowerPoint Presentation</vt:lpstr>
      <vt:lpstr>Google Drive</vt:lpstr>
      <vt:lpstr>Google Docs</vt:lpstr>
      <vt:lpstr>Google Slides</vt:lpstr>
      <vt:lpstr>Google Spreadsheets</vt:lpstr>
      <vt:lpstr>PowerPoint Presentation</vt:lpstr>
      <vt:lpstr>Google Forms</vt:lpstr>
      <vt:lpstr>Google Sites</vt:lpstr>
      <vt:lpstr>Google Communities</vt:lpstr>
      <vt:lpstr>Google Classroom</vt:lpstr>
      <vt:lpstr>YouTube</vt:lpstr>
      <vt:lpstr>Google Maps: </vt:lpstr>
      <vt:lpstr>Google Hangouts</vt:lpstr>
      <vt:lpstr>Google Keep</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 Suite Elevator Pitches</dc:title>
  <cp:lastModifiedBy>Microsoft Office User</cp:lastModifiedBy>
  <cp:revision>1</cp:revision>
  <dcterms:modified xsi:type="dcterms:W3CDTF">2016-11-17T18:40:48Z</dcterms:modified>
</cp:coreProperties>
</file>